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63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6035"/>
    <a:srgbClr val="6AA847"/>
    <a:srgbClr val="FFC000"/>
    <a:srgbClr val="A6CE3A"/>
    <a:srgbClr val="1B8442"/>
    <a:srgbClr val="F8C152"/>
    <a:srgbClr val="E80021"/>
    <a:srgbClr val="F59603"/>
    <a:srgbClr val="010101"/>
    <a:srgbClr val="1C78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9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83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45659" cy="498055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4"/>
            <a:ext cx="2945659" cy="498055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/>
            </a:lvl1pPr>
          </a:lstStyle>
          <a:p>
            <a:fld id="{5B33822C-CF52-4936-ADFC-F2505FF4BEEA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7" tIns="45363" rIns="90727" bIns="4536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8"/>
            <a:ext cx="5438140" cy="3908614"/>
          </a:xfrm>
          <a:prstGeom prst="rect">
            <a:avLst/>
          </a:prstGeom>
        </p:spPr>
        <p:txBody>
          <a:bodyPr vert="horz" lIns="90727" tIns="45363" rIns="90727" bIns="4536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/>
            </a:lvl1pPr>
          </a:lstStyle>
          <a:p>
            <a:fld id="{4374D83F-0AD2-440F-8C5A-147DF78BB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89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8949-9F70-464F-A9C6-A5A7A44B0193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206D-012A-4A92-A3FF-0351E3148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759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8949-9F70-464F-A9C6-A5A7A44B0193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206D-012A-4A92-A3FF-0351E3148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41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8949-9F70-464F-A9C6-A5A7A44B0193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206D-012A-4A92-A3FF-0351E3148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43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8949-9F70-464F-A9C6-A5A7A44B0193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206D-012A-4A92-A3FF-0351E3148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66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8949-9F70-464F-A9C6-A5A7A44B0193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206D-012A-4A92-A3FF-0351E3148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413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8949-9F70-464F-A9C6-A5A7A44B0193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206D-012A-4A92-A3FF-0351E3148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77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8949-9F70-464F-A9C6-A5A7A44B0193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206D-012A-4A92-A3FF-0351E3148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187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8949-9F70-464F-A9C6-A5A7A44B0193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206D-012A-4A92-A3FF-0351E3148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252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8949-9F70-464F-A9C6-A5A7A44B0193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206D-012A-4A92-A3FF-0351E3148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872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8949-9F70-464F-A9C6-A5A7A44B0193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206D-012A-4A92-A3FF-0351E3148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03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8949-9F70-464F-A9C6-A5A7A44B0193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206D-012A-4A92-A3FF-0351E3148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381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78949-9F70-464F-A9C6-A5A7A44B0193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9206D-012A-4A92-A3FF-0351E3148F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6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058758" y="1438427"/>
            <a:ext cx="1610315" cy="81560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hangingPunct="1">
              <a:spcAft>
                <a:spcPts val="450"/>
              </a:spcAft>
              <a:defRPr/>
            </a:pPr>
            <a:r>
              <a:rPr lang="ru-RU" sz="1400" b="1" dirty="0">
                <a:solidFill>
                  <a:srgbClr val="245F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</a:t>
            </a:r>
            <a:r>
              <a:rPr lang="ru-RU" sz="1100" dirty="0">
                <a:solidFill>
                  <a:srgbClr val="245F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акций банка принадлежит </a:t>
            </a:r>
            <a:r>
              <a:rPr lang="en-US" sz="1100" dirty="0">
                <a:solidFill>
                  <a:srgbClr val="245F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100" dirty="0">
                <a:solidFill>
                  <a:srgbClr val="245F3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dirty="0">
                <a:solidFill>
                  <a:srgbClr val="245F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Российской Федерации</a:t>
            </a:r>
          </a:p>
        </p:txBody>
      </p:sp>
      <p:pic>
        <p:nvPicPr>
          <p:cNvPr id="8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387" y="1438427"/>
            <a:ext cx="491017" cy="539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18"/>
          <p:cNvSpPr>
            <a:spLocks noChangeArrowheads="1"/>
          </p:cNvSpPr>
          <p:nvPr/>
        </p:nvSpPr>
        <p:spPr bwMode="auto">
          <a:xfrm>
            <a:off x="4572582" y="1703256"/>
            <a:ext cx="92525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100" dirty="0">
                <a:solidFill>
                  <a:srgbClr val="245F34"/>
                </a:solidFill>
                <a:latin typeface="Arial" panose="020B0604020202020204" pitchFamily="34" charset="0"/>
              </a:rPr>
              <a:t>Субъект </a:t>
            </a:r>
          </a:p>
          <a:p>
            <a:pPr algn="ctr"/>
            <a:r>
              <a:rPr lang="ru-RU" altLang="ru-RU" sz="1100" dirty="0">
                <a:solidFill>
                  <a:srgbClr val="245F34"/>
                </a:solidFill>
                <a:latin typeface="Arial" panose="020B0604020202020204" pitchFamily="34" charset="0"/>
              </a:rPr>
              <a:t>Федерации</a:t>
            </a:r>
          </a:p>
        </p:txBody>
      </p:sp>
      <p:sp>
        <p:nvSpPr>
          <p:cNvPr id="11" name="Прямоугольник 19"/>
          <p:cNvSpPr>
            <a:spLocks noChangeArrowheads="1"/>
          </p:cNvSpPr>
          <p:nvPr/>
        </p:nvSpPr>
        <p:spPr bwMode="auto">
          <a:xfrm>
            <a:off x="4815205" y="1438427"/>
            <a:ext cx="383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 b="1" dirty="0">
                <a:solidFill>
                  <a:srgbClr val="508247"/>
                </a:solidFill>
                <a:latin typeface="Arial" panose="020B0604020202020204" pitchFamily="34" charset="0"/>
              </a:rPr>
              <a:t>81</a:t>
            </a:r>
          </a:p>
        </p:txBody>
      </p:sp>
      <p:pic>
        <p:nvPicPr>
          <p:cNvPr id="17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84" r="64879" b="35429"/>
          <a:stretch>
            <a:fillRect/>
          </a:stretch>
        </p:blipFill>
        <p:spPr bwMode="auto">
          <a:xfrm>
            <a:off x="448147" y="1478567"/>
            <a:ext cx="4572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 descr="http://ai-cdr.ucoz.ru/kartinki/gerbRussia_4b.gif"/>
          <p:cNvPicPr>
            <a:picLocks noChangeAspect="1" noChangeArrowheads="1"/>
          </p:cNvPicPr>
          <p:nvPr/>
        </p:nvPicPr>
        <p:blipFill>
          <a:blip r:embed="rId4" cstate="print">
            <a:duotone>
              <a:srgbClr val="ED7D31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024" y="1489744"/>
            <a:ext cx="518347" cy="561387"/>
          </a:xfrm>
          <a:prstGeom prst="rect">
            <a:avLst/>
          </a:prstGeom>
          <a:noFill/>
          <a:effectLst>
            <a:glow>
              <a:srgbClr val="FF0000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Заголовок 1"/>
          <p:cNvSpPr txBox="1">
            <a:spLocks/>
          </p:cNvSpPr>
          <p:nvPr/>
        </p:nvSpPr>
        <p:spPr>
          <a:xfrm>
            <a:off x="36512" y="270697"/>
            <a:ext cx="4797315" cy="3079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000" dirty="0" smtClean="0">
                <a:latin typeface="+mn-lt"/>
              </a:rPr>
              <a:t>Зарплатный проект </a:t>
            </a:r>
            <a:r>
              <a:rPr lang="ru-RU" sz="2000" dirty="0" err="1" smtClean="0">
                <a:latin typeface="+mn-lt"/>
              </a:rPr>
              <a:t>Россельхозбанка</a:t>
            </a:r>
            <a:endParaRPr lang="ru-RU" sz="2000" dirty="0">
              <a:latin typeface="+mn-lt"/>
            </a:endParaRPr>
          </a:p>
        </p:txBody>
      </p:sp>
      <p:pic>
        <p:nvPicPr>
          <p:cNvPr id="21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116" y="341826"/>
            <a:ext cx="195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039"/>
          <a:stretch>
            <a:fillRect/>
          </a:stretch>
        </p:blipFill>
        <p:spPr bwMode="auto">
          <a:xfrm>
            <a:off x="0" y="187903"/>
            <a:ext cx="36513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86" y="6525861"/>
            <a:ext cx="91440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Заголовок 1"/>
          <p:cNvSpPr txBox="1">
            <a:spLocks/>
          </p:cNvSpPr>
          <p:nvPr/>
        </p:nvSpPr>
        <p:spPr bwMode="auto">
          <a:xfrm>
            <a:off x="36524" y="5823862"/>
            <a:ext cx="50413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900" b="1" dirty="0" smtClean="0">
                <a:solidFill>
                  <a:srgbClr val="2160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ru-RU" altLang="ru-RU" sz="900" i="1" dirty="0">
                <a:solidFill>
                  <a:srgbClr val="2160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altLang="ru-RU" sz="900" i="1" dirty="0" smtClean="0">
                <a:solidFill>
                  <a:srgbClr val="2160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анки –партнеры</a:t>
            </a:r>
            <a:r>
              <a:rPr lang="en-US" altLang="ru-RU" sz="900" i="1" dirty="0" smtClean="0">
                <a:solidFill>
                  <a:srgbClr val="2160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altLang="ru-RU" sz="900" i="1" dirty="0" smtClean="0">
                <a:solidFill>
                  <a:srgbClr val="2160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900" i="1" dirty="0" err="1" smtClean="0">
                <a:solidFill>
                  <a:srgbClr val="2160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Альфа-банк</a:t>
            </a:r>
            <a:r>
              <a:rPr lang="ru-RU" altLang="ru-RU" sz="900" i="1" dirty="0" smtClean="0">
                <a:solidFill>
                  <a:srgbClr val="2160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Промсвязьбанк, Райффайзенбанк и Росбанк</a:t>
            </a:r>
          </a:p>
        </p:txBody>
      </p:sp>
      <p:pic>
        <p:nvPicPr>
          <p:cNvPr id="28" name="Picture 2" descr="C:\Users\Odintsov-RA\Pictures\icon-bonus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36" y="3031786"/>
            <a:ext cx="313323" cy="265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7" name="Picture 3" descr="C:\Users\Odintsov-RA\Pictures\b402fea0c326de1654c0083ba122046b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375" y="4614575"/>
            <a:ext cx="364442" cy="36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20"/>
          <p:cNvSpPr>
            <a:spLocks noChangeArrowheads="1"/>
          </p:cNvSpPr>
          <p:nvPr/>
        </p:nvSpPr>
        <p:spPr bwMode="auto">
          <a:xfrm>
            <a:off x="296240" y="3274916"/>
            <a:ext cx="119551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100" dirty="0" smtClean="0">
                <a:solidFill>
                  <a:srgbClr val="245F34"/>
                </a:solidFill>
                <a:latin typeface="Arial" panose="020B0604020202020204" pitchFamily="34" charset="0"/>
              </a:rPr>
              <a:t>Всего 200 рублей за</a:t>
            </a:r>
          </a:p>
          <a:p>
            <a:pPr algn="ctr" eaLnBrk="1" hangingPunct="1"/>
            <a:r>
              <a:rPr lang="ru-RU" altLang="ru-RU" sz="1100" dirty="0" smtClean="0">
                <a:solidFill>
                  <a:srgbClr val="245F34"/>
                </a:solidFill>
                <a:latin typeface="Arial" panose="020B0604020202020204" pitchFamily="34" charset="0"/>
              </a:rPr>
              <a:t>обслуживание </a:t>
            </a:r>
          </a:p>
          <a:p>
            <a:pPr algn="ctr" eaLnBrk="1" hangingPunct="1"/>
            <a:r>
              <a:rPr lang="ru-RU" altLang="ru-RU" sz="1100" dirty="0" smtClean="0">
                <a:solidFill>
                  <a:srgbClr val="245F34"/>
                </a:solidFill>
                <a:latin typeface="Arial" panose="020B0604020202020204" pitchFamily="34" charset="0"/>
              </a:rPr>
              <a:t>карт</a:t>
            </a:r>
            <a:endParaRPr lang="ru-RU" altLang="ru-RU" sz="1100" dirty="0">
              <a:solidFill>
                <a:srgbClr val="245F34"/>
              </a:solidFill>
              <a:latin typeface="Arial" panose="020B0604020202020204" pitchFamily="34" charset="0"/>
            </a:endParaRPr>
          </a:p>
        </p:txBody>
      </p:sp>
      <p:pic>
        <p:nvPicPr>
          <p:cNvPr id="22530" name="Picture 2" descr="C:\Users\Odintsov-RA\Pictures\a1c0c0c995373680ca05da7d640f020a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759" y="2991839"/>
            <a:ext cx="316586" cy="2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Прямоугольник 20"/>
          <p:cNvSpPr>
            <a:spLocks noChangeArrowheads="1"/>
          </p:cNvSpPr>
          <p:nvPr/>
        </p:nvSpPr>
        <p:spPr bwMode="auto">
          <a:xfrm>
            <a:off x="1929114" y="3284799"/>
            <a:ext cx="1195517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100" dirty="0" smtClean="0">
                <a:solidFill>
                  <a:srgbClr val="245F34"/>
                </a:solidFill>
                <a:latin typeface="Arial" panose="020B0604020202020204" pitchFamily="34" charset="0"/>
              </a:rPr>
              <a:t>0,2% за </a:t>
            </a:r>
          </a:p>
          <a:p>
            <a:pPr algn="ctr" eaLnBrk="1" hangingPunct="1"/>
            <a:r>
              <a:rPr lang="ru-RU" altLang="ru-RU" sz="1100" dirty="0" smtClean="0">
                <a:solidFill>
                  <a:srgbClr val="245F34"/>
                </a:solidFill>
                <a:latin typeface="Arial" panose="020B0604020202020204" pitchFamily="34" charset="0"/>
              </a:rPr>
              <a:t>Зачисление ФОТ</a:t>
            </a:r>
            <a:endParaRPr lang="ru-RU" altLang="ru-RU" sz="1100" dirty="0">
              <a:solidFill>
                <a:srgbClr val="245F34"/>
              </a:solidFill>
              <a:latin typeface="Arial" panose="020B0604020202020204" pitchFamily="34" charset="0"/>
            </a:endParaRPr>
          </a:p>
        </p:txBody>
      </p:sp>
      <p:sp>
        <p:nvSpPr>
          <p:cNvPr id="37" name="Прямоугольник 20"/>
          <p:cNvSpPr>
            <a:spLocks noChangeArrowheads="1"/>
          </p:cNvSpPr>
          <p:nvPr/>
        </p:nvSpPr>
        <p:spPr bwMode="auto">
          <a:xfrm>
            <a:off x="2775904" y="5030210"/>
            <a:ext cx="98471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100" dirty="0">
                <a:solidFill>
                  <a:srgbClr val="245F34"/>
                </a:solidFill>
                <a:latin typeface="Arial" panose="020B0604020202020204" pitchFamily="34" charset="0"/>
              </a:rPr>
              <a:t>Д</a:t>
            </a:r>
            <a:r>
              <a:rPr lang="ru-RU" altLang="ru-RU" sz="1100" dirty="0" smtClean="0">
                <a:solidFill>
                  <a:srgbClr val="245F34"/>
                </a:solidFill>
                <a:latin typeface="Arial" panose="020B0604020202020204" pitchFamily="34" charset="0"/>
              </a:rPr>
              <a:t>о </a:t>
            </a:r>
            <a:r>
              <a:rPr lang="ru-RU" altLang="ru-RU" sz="1100" b="1" dirty="0" smtClean="0">
                <a:solidFill>
                  <a:srgbClr val="245F34"/>
                </a:solidFill>
                <a:latin typeface="Arial" panose="020B0604020202020204" pitchFamily="34" charset="0"/>
              </a:rPr>
              <a:t>5%</a:t>
            </a:r>
            <a:r>
              <a:rPr lang="ru-RU" altLang="ru-RU" sz="1100" dirty="0" smtClean="0">
                <a:solidFill>
                  <a:srgbClr val="245F34"/>
                </a:solidFill>
                <a:latin typeface="Arial" panose="020B0604020202020204" pitchFamily="34" charset="0"/>
              </a:rPr>
              <a:t> на остаток по зарплатной карте</a:t>
            </a:r>
            <a:r>
              <a:rPr lang="en-US" altLang="ru-RU" sz="1100" dirty="0">
                <a:solidFill>
                  <a:srgbClr val="245F34"/>
                </a:solidFill>
                <a:latin typeface="Arial" panose="020B0604020202020204" pitchFamily="34" charset="0"/>
              </a:rPr>
              <a:t> </a:t>
            </a:r>
            <a:r>
              <a:rPr lang="en-US" altLang="ru-RU" sz="1100" dirty="0" smtClean="0">
                <a:solidFill>
                  <a:srgbClr val="245F34"/>
                </a:solidFill>
                <a:latin typeface="Arial" panose="020B0604020202020204" pitchFamily="34" charset="0"/>
              </a:rPr>
              <a:t>*</a:t>
            </a:r>
            <a:r>
              <a:rPr lang="ru-RU" altLang="ru-RU" sz="1100" dirty="0" smtClean="0">
                <a:solidFill>
                  <a:srgbClr val="245F34"/>
                </a:solidFill>
                <a:latin typeface="Arial" panose="020B0604020202020204" pitchFamily="34" charset="0"/>
              </a:rPr>
              <a:t>* </a:t>
            </a:r>
            <a:endParaRPr lang="ru-RU" altLang="ru-RU" sz="1100" dirty="0">
              <a:solidFill>
                <a:srgbClr val="245F34"/>
              </a:solidFill>
              <a:latin typeface="Arial" panose="020B0604020202020204" pitchFamily="34" charset="0"/>
            </a:endParaRPr>
          </a:p>
        </p:txBody>
      </p:sp>
      <p:sp>
        <p:nvSpPr>
          <p:cNvPr id="39" name="Прямоугольник 20"/>
          <p:cNvSpPr>
            <a:spLocks noChangeArrowheads="1"/>
          </p:cNvSpPr>
          <p:nvPr/>
        </p:nvSpPr>
        <p:spPr bwMode="auto">
          <a:xfrm>
            <a:off x="36524" y="4907670"/>
            <a:ext cx="2739380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100" dirty="0" smtClean="0">
                <a:solidFill>
                  <a:srgbClr val="245F34"/>
                </a:solidFill>
                <a:latin typeface="Arial" panose="020B0604020202020204" pitchFamily="34" charset="0"/>
              </a:rPr>
              <a:t>Специальные условия:</a:t>
            </a:r>
          </a:p>
          <a:p>
            <a:pPr algn="ctr"/>
            <a:r>
              <a:rPr lang="ru-RU" altLang="ru-RU" sz="1100" dirty="0" smtClean="0">
                <a:solidFill>
                  <a:srgbClr val="245F34"/>
                </a:solidFill>
                <a:latin typeface="Arial" panose="020B0604020202020204" pitchFamily="34" charset="0"/>
              </a:rPr>
              <a:t>Потребительский кредит от </a:t>
            </a:r>
            <a:r>
              <a:rPr lang="en-US" altLang="ru-RU" sz="1100" b="1" dirty="0" smtClean="0">
                <a:solidFill>
                  <a:srgbClr val="245F34"/>
                </a:solidFill>
                <a:latin typeface="Arial" panose="020B0604020202020204" pitchFamily="34" charset="0"/>
              </a:rPr>
              <a:t>6</a:t>
            </a:r>
            <a:r>
              <a:rPr lang="ru-RU" altLang="ru-RU" sz="1100" b="1" dirty="0" smtClean="0">
                <a:solidFill>
                  <a:srgbClr val="245F34"/>
                </a:solidFill>
                <a:latin typeface="Arial" panose="020B0604020202020204" pitchFamily="34" charset="0"/>
              </a:rPr>
              <a:t>,</a:t>
            </a:r>
            <a:r>
              <a:rPr lang="en-US" altLang="ru-RU" sz="1100" b="1" dirty="0" smtClean="0">
                <a:solidFill>
                  <a:srgbClr val="245F34"/>
                </a:solidFill>
                <a:latin typeface="Arial" panose="020B0604020202020204" pitchFamily="34" charset="0"/>
              </a:rPr>
              <a:t>8</a:t>
            </a:r>
            <a:r>
              <a:rPr lang="ru-RU" altLang="ru-RU" sz="1100" b="1" dirty="0" smtClean="0">
                <a:solidFill>
                  <a:srgbClr val="245F34"/>
                </a:solidFill>
                <a:latin typeface="Arial" panose="020B0604020202020204" pitchFamily="34" charset="0"/>
              </a:rPr>
              <a:t>%</a:t>
            </a:r>
            <a:endParaRPr lang="ru-RU" altLang="ru-RU" sz="1100" b="1" dirty="0" smtClean="0">
              <a:solidFill>
                <a:srgbClr val="245F34"/>
              </a:solidFill>
              <a:latin typeface="Arial" panose="020B0604020202020204" pitchFamily="34" charset="0"/>
            </a:endParaRPr>
          </a:p>
          <a:p>
            <a:pPr algn="ctr"/>
            <a:r>
              <a:rPr lang="ru-RU" altLang="ru-RU" sz="1100" dirty="0" smtClean="0">
                <a:solidFill>
                  <a:srgbClr val="245F34"/>
                </a:solidFill>
                <a:latin typeface="Arial" panose="020B0604020202020204" pitchFamily="34" charset="0"/>
              </a:rPr>
              <a:t>Ипотека от </a:t>
            </a:r>
            <a:r>
              <a:rPr lang="ru-RU" altLang="ru-RU" sz="1100" b="1" dirty="0" smtClean="0">
                <a:solidFill>
                  <a:srgbClr val="245F34"/>
                </a:solidFill>
                <a:latin typeface="Arial" panose="020B0604020202020204" pitchFamily="34" charset="0"/>
              </a:rPr>
              <a:t>2,7%</a:t>
            </a:r>
            <a:r>
              <a:rPr lang="ru-RU" altLang="ru-RU" sz="1100" dirty="0" smtClean="0">
                <a:solidFill>
                  <a:srgbClr val="245F34"/>
                </a:solidFill>
                <a:latin typeface="Arial" panose="020B0604020202020204" pitchFamily="34" charset="0"/>
              </a:rPr>
              <a:t> </a:t>
            </a:r>
          </a:p>
          <a:p>
            <a:pPr algn="ctr"/>
            <a:r>
              <a:rPr lang="ru-RU" altLang="ru-RU" sz="1100" dirty="0" smtClean="0">
                <a:solidFill>
                  <a:srgbClr val="245F34"/>
                </a:solidFill>
                <a:latin typeface="Arial" panose="020B0604020202020204" pitchFamily="34" charset="0"/>
              </a:rPr>
              <a:t>Рефинансирование ипотеки</a:t>
            </a:r>
            <a:r>
              <a:rPr lang="en-US" altLang="ru-RU" sz="1100" dirty="0" smtClean="0">
                <a:solidFill>
                  <a:srgbClr val="245F34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100" dirty="0" smtClean="0">
                <a:solidFill>
                  <a:srgbClr val="245F34"/>
                </a:solidFill>
                <a:latin typeface="Arial" panose="020B0604020202020204" pitchFamily="34" charset="0"/>
              </a:rPr>
              <a:t>от </a:t>
            </a:r>
            <a:r>
              <a:rPr lang="ru-RU" altLang="ru-RU" sz="1100" b="1" dirty="0" smtClean="0">
                <a:solidFill>
                  <a:srgbClr val="245F34"/>
                </a:solidFill>
                <a:latin typeface="Arial" panose="020B0604020202020204" pitchFamily="34" charset="0"/>
              </a:rPr>
              <a:t>8</a:t>
            </a:r>
            <a:r>
              <a:rPr lang="ru-RU" altLang="ru-RU" sz="1100" dirty="0" smtClean="0">
                <a:solidFill>
                  <a:srgbClr val="245F34"/>
                </a:solidFill>
                <a:latin typeface="Arial" panose="020B0604020202020204" pitchFamily="34" charset="0"/>
              </a:rPr>
              <a:t>%</a:t>
            </a:r>
          </a:p>
          <a:p>
            <a:pPr algn="ctr"/>
            <a:r>
              <a:rPr lang="ru-RU" altLang="ru-RU" sz="1100" dirty="0" smtClean="0">
                <a:solidFill>
                  <a:srgbClr val="245F34"/>
                </a:solidFill>
                <a:latin typeface="Arial" panose="020B0604020202020204" pitchFamily="34" charset="0"/>
              </a:rPr>
              <a:t>Вклады до </a:t>
            </a:r>
            <a:r>
              <a:rPr lang="en-US" altLang="ru-RU" sz="1100" b="1" dirty="0" smtClean="0">
                <a:solidFill>
                  <a:srgbClr val="245F34"/>
                </a:solidFill>
                <a:latin typeface="Arial" panose="020B0604020202020204" pitchFamily="34" charset="0"/>
              </a:rPr>
              <a:t>8,3</a:t>
            </a:r>
            <a:r>
              <a:rPr lang="ru-RU" altLang="ru-RU" sz="1100" b="1" dirty="0" smtClean="0">
                <a:solidFill>
                  <a:srgbClr val="245F34"/>
                </a:solidFill>
                <a:latin typeface="Arial" panose="020B0604020202020204" pitchFamily="34" charset="0"/>
              </a:rPr>
              <a:t>%</a:t>
            </a:r>
            <a:endParaRPr lang="ru-RU" altLang="ru-RU" sz="1100" b="1" dirty="0">
              <a:solidFill>
                <a:srgbClr val="245F34"/>
              </a:solidFill>
              <a:latin typeface="Arial" panose="020B0604020202020204" pitchFamily="34" charset="0"/>
            </a:endParaRPr>
          </a:p>
        </p:txBody>
      </p:sp>
      <p:pic>
        <p:nvPicPr>
          <p:cNvPr id="22531" name="Picture 3" descr="C:\Users\Odintsov-RA\Pictures\82c495f4c84bc816f2713c670f3db049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924" y="3012534"/>
            <a:ext cx="347958" cy="30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Прямоугольник 20"/>
          <p:cNvSpPr>
            <a:spLocks noChangeArrowheads="1"/>
          </p:cNvSpPr>
          <p:nvPr/>
        </p:nvSpPr>
        <p:spPr bwMode="auto">
          <a:xfrm>
            <a:off x="3449910" y="3263775"/>
            <a:ext cx="3489354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ru-RU" sz="1100" dirty="0" smtClean="0">
              <a:solidFill>
                <a:srgbClr val="245F34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ru-RU" altLang="ru-RU" sz="1100" dirty="0" err="1" smtClean="0">
                <a:solidFill>
                  <a:srgbClr val="245F34"/>
                </a:solidFill>
                <a:latin typeface="Arial" panose="020B0604020202020204" pitchFamily="34" charset="0"/>
              </a:rPr>
              <a:t>Безлимитные</a:t>
            </a:r>
            <a:r>
              <a:rPr lang="ru-RU" altLang="ru-RU" sz="1100" dirty="0" smtClean="0">
                <a:solidFill>
                  <a:srgbClr val="245F34"/>
                </a:solidFill>
                <a:latin typeface="Arial" panose="020B0604020202020204" pitchFamily="34" charset="0"/>
              </a:rPr>
              <a:t> бесплатные снятия в банкоматах сторонних банков </a:t>
            </a:r>
            <a:r>
              <a:rPr lang="ru-RU" altLang="ru-RU" sz="1100" dirty="0">
                <a:solidFill>
                  <a:srgbClr val="245F34"/>
                </a:solidFill>
                <a:latin typeface="Arial" panose="020B0604020202020204" pitchFamily="34" charset="0"/>
              </a:rPr>
              <a:t>на территории России</a:t>
            </a:r>
          </a:p>
        </p:txBody>
      </p:sp>
      <p:sp>
        <p:nvSpPr>
          <p:cNvPr id="45" name="Прямоугольник 20"/>
          <p:cNvSpPr>
            <a:spLocks noChangeArrowheads="1"/>
          </p:cNvSpPr>
          <p:nvPr/>
        </p:nvSpPr>
        <p:spPr bwMode="auto">
          <a:xfrm>
            <a:off x="141015" y="2514295"/>
            <a:ext cx="8703579" cy="314894"/>
          </a:xfrm>
          <a:prstGeom prst="rect">
            <a:avLst/>
          </a:prstGeom>
          <a:solidFill>
            <a:schemeClr val="accent6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87312" lvl="0" eaLnBrk="0" fontAlgn="base" hangingPunct="0">
              <a:lnSpc>
                <a:spcPct val="150000"/>
              </a:lnSpc>
              <a:spcAft>
                <a:spcPts val="300"/>
              </a:spcAft>
            </a:pPr>
            <a:r>
              <a:rPr lang="ru-RU" altLang="ru-RU" sz="11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ПРЕИМУЩЕСТВА ЗАРПЛАТНОГО ПРОЕКТА</a:t>
            </a:r>
            <a:endParaRPr lang="ru-RU" altLang="ru-RU" sz="11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63872" y="1835688"/>
            <a:ext cx="186024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450"/>
              </a:spcAft>
              <a:defRPr/>
            </a:pPr>
            <a:r>
              <a:rPr lang="en-US" sz="1100" dirty="0" smtClean="0">
                <a:solidFill>
                  <a:srgbClr val="245F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ru-RU" sz="1100" dirty="0" smtClean="0">
                <a:solidFill>
                  <a:srgbClr val="245F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1200 дополнительных офисов</a:t>
            </a:r>
            <a:endParaRPr lang="ru-RU" sz="1100" dirty="0">
              <a:solidFill>
                <a:srgbClr val="245F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19"/>
          <p:cNvSpPr>
            <a:spLocks noChangeArrowheads="1"/>
          </p:cNvSpPr>
          <p:nvPr/>
        </p:nvSpPr>
        <p:spPr bwMode="auto">
          <a:xfrm>
            <a:off x="984240" y="1450169"/>
            <a:ext cx="1293944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solidFill>
                  <a:srgbClr val="508247"/>
                </a:solidFill>
                <a:latin typeface="Arial" panose="020B0604020202020204" pitchFamily="34" charset="0"/>
              </a:rPr>
              <a:t>ТОП-3 </a:t>
            </a:r>
          </a:p>
          <a:p>
            <a:pPr eaLnBrk="1" hangingPunct="1"/>
            <a:r>
              <a:rPr lang="ru-RU" altLang="ru-RU" sz="1100" dirty="0">
                <a:solidFill>
                  <a:srgbClr val="245F34"/>
                </a:solidFill>
                <a:latin typeface="Arial" panose="020B0604020202020204" pitchFamily="34" charset="0"/>
              </a:rPr>
              <a:t>по размеру сети </a:t>
            </a:r>
          </a:p>
        </p:txBody>
      </p:sp>
      <p:sp>
        <p:nvSpPr>
          <p:cNvPr id="47" name="Прямоугольник 20"/>
          <p:cNvSpPr>
            <a:spLocks noChangeArrowheads="1"/>
          </p:cNvSpPr>
          <p:nvPr/>
        </p:nvSpPr>
        <p:spPr bwMode="auto">
          <a:xfrm>
            <a:off x="118216" y="846082"/>
            <a:ext cx="8726378" cy="346249"/>
          </a:xfrm>
          <a:prstGeom prst="rect">
            <a:avLst/>
          </a:prstGeom>
          <a:solidFill>
            <a:srgbClr val="6AA847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87312" lvl="0" eaLnBrk="0" fontAlgn="base" hangingPunct="0">
              <a:lnSpc>
                <a:spcPct val="150000"/>
              </a:lnSpc>
              <a:spcAft>
                <a:spcPts val="300"/>
              </a:spcAft>
            </a:pPr>
            <a:r>
              <a:rPr lang="ru-RU" altLang="ru-RU" sz="11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РОССЕЛЬХОЗБАНК СЕГОДНЯ</a:t>
            </a:r>
            <a:endParaRPr lang="ru-RU" altLang="ru-RU" sz="11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8" name="Прямоугольник 20"/>
          <p:cNvSpPr>
            <a:spLocks noChangeArrowheads="1"/>
          </p:cNvSpPr>
          <p:nvPr/>
        </p:nvSpPr>
        <p:spPr bwMode="auto">
          <a:xfrm>
            <a:off x="116176" y="4084171"/>
            <a:ext cx="8728419" cy="346249"/>
          </a:xfrm>
          <a:prstGeom prst="rect">
            <a:avLst/>
          </a:prstGeom>
          <a:solidFill>
            <a:srgbClr val="6AA847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87312" lvl="0" eaLnBrk="0" fontAlgn="base" hangingPunct="0">
              <a:lnSpc>
                <a:spcPct val="150000"/>
              </a:lnSpc>
              <a:spcAft>
                <a:spcPts val="300"/>
              </a:spcAft>
            </a:pPr>
            <a:r>
              <a:rPr lang="ru-RU" altLang="ru-RU" sz="11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ОСОБЫЕ УСЛОВИЯ В РАМКАХ ЗАРПЛАТНОГО ПРОЕКТА</a:t>
            </a:r>
            <a:endParaRPr lang="ru-RU" altLang="ru-RU" sz="11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" name="Прямоугольник 20"/>
          <p:cNvSpPr>
            <a:spLocks noChangeArrowheads="1"/>
          </p:cNvSpPr>
          <p:nvPr/>
        </p:nvSpPr>
        <p:spPr bwMode="auto">
          <a:xfrm>
            <a:off x="5785338" y="5030734"/>
            <a:ext cx="179363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100" b="1" dirty="0" smtClean="0">
                <a:solidFill>
                  <a:srgbClr val="245F34"/>
                </a:solidFill>
                <a:latin typeface="Arial" panose="020B0604020202020204" pitchFamily="34" charset="0"/>
              </a:rPr>
              <a:t>Возможность выпуска карт </a:t>
            </a:r>
            <a:r>
              <a:rPr lang="ru-RU" altLang="ru-RU" sz="1100" b="1" dirty="0" smtClean="0">
                <a:solidFill>
                  <a:srgbClr val="245F34"/>
                </a:solidFill>
                <a:latin typeface="Arial" panose="020B0604020202020204" pitchFamily="34" charset="0"/>
              </a:rPr>
              <a:t>по Вашему индивидуальному дизайну</a:t>
            </a:r>
            <a:endParaRPr lang="ru-RU" altLang="ru-RU" sz="1100" b="1" dirty="0">
              <a:solidFill>
                <a:srgbClr val="245F34"/>
              </a:solidFill>
              <a:latin typeface="Arial" panose="020B0604020202020204" pitchFamily="34" charset="0"/>
            </a:endParaRPr>
          </a:p>
        </p:txBody>
      </p:sp>
      <p:pic>
        <p:nvPicPr>
          <p:cNvPr id="53" name="Picture 3" descr="C:\Users\Odintsov-RA\Pictures\icon-basket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491" y="4666383"/>
            <a:ext cx="333196" cy="31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C:\Users\Odintsov-RA\Pictures\a9c0d2fdb2e1a0c946388f12cbb562da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577" y="2945939"/>
            <a:ext cx="384759" cy="384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Прямоугольник 20"/>
          <p:cNvSpPr>
            <a:spLocks noChangeArrowheads="1"/>
          </p:cNvSpPr>
          <p:nvPr/>
        </p:nvSpPr>
        <p:spPr bwMode="auto">
          <a:xfrm>
            <a:off x="7023223" y="3320665"/>
            <a:ext cx="1861832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100" dirty="0" smtClean="0">
                <a:solidFill>
                  <a:srgbClr val="245F34"/>
                </a:solidFill>
                <a:latin typeface="Arial" panose="020B0604020202020204" pitchFamily="34" charset="0"/>
              </a:rPr>
              <a:t>Персональный менеджер закрепленный за компанией</a:t>
            </a:r>
            <a:endParaRPr lang="ru-RU" altLang="ru-RU" sz="1200" b="1" dirty="0">
              <a:solidFill>
                <a:srgbClr val="245F34"/>
              </a:solidFill>
              <a:latin typeface="Arial" panose="020B0604020202020204" pitchFamily="34" charset="0"/>
            </a:endParaRPr>
          </a:p>
        </p:txBody>
      </p:sp>
      <p:pic>
        <p:nvPicPr>
          <p:cNvPr id="58" name="Picture 2" descr="C:\Users\Odintsov-RA\Pictures\121a1779d0b6e5f51107a00bb3225483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153" y="4633699"/>
            <a:ext cx="310707" cy="310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Заголовок 1"/>
          <p:cNvSpPr txBox="1">
            <a:spLocks/>
          </p:cNvSpPr>
          <p:nvPr/>
        </p:nvSpPr>
        <p:spPr bwMode="auto">
          <a:xfrm>
            <a:off x="36513" y="6010218"/>
            <a:ext cx="895769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900" b="1" dirty="0" smtClean="0">
                <a:solidFill>
                  <a:srgbClr val="2160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 </a:t>
            </a:r>
            <a:r>
              <a:rPr lang="ru-RU" altLang="ru-RU" sz="900" i="1" dirty="0" smtClean="0">
                <a:solidFill>
                  <a:srgbClr val="2160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соответствии с тарифным планом, в зависимости от величины остатка денежных средств на счете</a:t>
            </a:r>
          </a:p>
        </p:txBody>
      </p:sp>
      <p:pic>
        <p:nvPicPr>
          <p:cNvPr id="62" name="Picture 2" descr="C:\Users\Odintsov-RA\Pictures\3e678729c859c04a1f68884dbbf166c5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118" y="4539319"/>
            <a:ext cx="357159" cy="393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Прямоугольник 20"/>
          <p:cNvSpPr>
            <a:spLocks noChangeArrowheads="1"/>
          </p:cNvSpPr>
          <p:nvPr/>
        </p:nvSpPr>
        <p:spPr bwMode="auto">
          <a:xfrm>
            <a:off x="7578968" y="5030734"/>
            <a:ext cx="160263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ru-RU" sz="1100" dirty="0" smtClean="0">
                <a:solidFill>
                  <a:srgbClr val="245F34"/>
                </a:solidFill>
                <a:latin typeface="Arial" panose="020B0604020202020204" pitchFamily="34" charset="0"/>
              </a:rPr>
              <a:t>VIP </a:t>
            </a:r>
            <a:r>
              <a:rPr lang="ru-RU" altLang="ru-RU" sz="1100" dirty="0" smtClean="0">
                <a:solidFill>
                  <a:srgbClr val="245F34"/>
                </a:solidFill>
                <a:latin typeface="Arial" panose="020B0604020202020204" pitchFamily="34" charset="0"/>
              </a:rPr>
              <a:t>обслуживание </a:t>
            </a:r>
          </a:p>
          <a:p>
            <a:pPr algn="ctr"/>
            <a:r>
              <a:rPr lang="ru-RU" altLang="ru-RU" sz="1100" dirty="0" smtClean="0">
                <a:solidFill>
                  <a:srgbClr val="245F34"/>
                </a:solidFill>
                <a:latin typeface="Arial" panose="020B0604020202020204" pitchFamily="34" charset="0"/>
              </a:rPr>
              <a:t>для руководителей***</a:t>
            </a:r>
            <a:endParaRPr lang="ru-RU" altLang="ru-RU" sz="1100" dirty="0">
              <a:solidFill>
                <a:srgbClr val="245F34"/>
              </a:solidFill>
              <a:latin typeface="Arial" panose="020B0604020202020204" pitchFamily="34" charset="0"/>
            </a:endParaRPr>
          </a:p>
        </p:txBody>
      </p:sp>
      <p:sp>
        <p:nvSpPr>
          <p:cNvPr id="65" name="Заголовок 1"/>
          <p:cNvSpPr txBox="1">
            <a:spLocks/>
          </p:cNvSpPr>
          <p:nvPr/>
        </p:nvSpPr>
        <p:spPr bwMode="auto">
          <a:xfrm>
            <a:off x="22631" y="6193610"/>
            <a:ext cx="884854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900" b="1" dirty="0" smtClean="0">
                <a:solidFill>
                  <a:srgbClr val="2160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*** </a:t>
            </a:r>
            <a:r>
              <a:rPr lang="ru-RU" altLang="ru-RU" sz="900" i="1" dirty="0">
                <a:solidFill>
                  <a:srgbClr val="2160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altLang="ru-RU" sz="900" i="1" dirty="0" smtClean="0">
                <a:solidFill>
                  <a:srgbClr val="2160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акет «Ультра»: персональный менеджер, начисление процентов на остаток до 6,5%</a:t>
            </a:r>
            <a:r>
              <a:rPr lang="en-US" altLang="ru-RU" sz="900" i="1" dirty="0" smtClean="0">
                <a:solidFill>
                  <a:srgbClr val="2160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900" i="1" dirty="0" smtClean="0">
                <a:solidFill>
                  <a:srgbClr val="2160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руб., кэш-бек до 5%, страховая программа и </a:t>
            </a:r>
            <a:r>
              <a:rPr lang="en-US" altLang="ru-RU" sz="900" i="1" dirty="0" smtClean="0">
                <a:solidFill>
                  <a:srgbClr val="2160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900" i="1" dirty="0" smtClean="0">
                <a:solidFill>
                  <a:srgbClr val="2160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много другое </a:t>
            </a:r>
          </a:p>
        </p:txBody>
      </p:sp>
      <p:pic>
        <p:nvPicPr>
          <p:cNvPr id="38" name="Picture 2" descr="http://komandor-tmn.ru/upload/iblock/fae/faec64a6caf3038ffa66c59a4a38bdf9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304" y="2773370"/>
            <a:ext cx="648541" cy="31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http://komandor-tmn.ru/upload/iblock/fae/faec64a6caf3038ffa66c59a4a38bdf9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111" y="4476182"/>
            <a:ext cx="648541" cy="31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96240" y="5311820"/>
            <a:ext cx="524691" cy="18269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904435" y="4994181"/>
            <a:ext cx="1792379" cy="81083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503011" y="4710770"/>
            <a:ext cx="310923" cy="2682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799596" y="4537216"/>
            <a:ext cx="652329" cy="317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53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12721</TotalTime>
  <Words>156</Words>
  <Application>Microsoft Office PowerPoint</Application>
  <PresentationFormat>Экран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OJSC AgriCulturalBank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Матвеев Сергей Сергеевич</dc:creator>
  <cp:lastModifiedBy>Башвинова Кристина Игоревна</cp:lastModifiedBy>
  <cp:revision>283</cp:revision>
  <cp:lastPrinted>2020-06-29T11:11:45Z</cp:lastPrinted>
  <dcterms:created xsi:type="dcterms:W3CDTF">2017-04-28T11:25:31Z</dcterms:created>
  <dcterms:modified xsi:type="dcterms:W3CDTF">2020-06-29T12:10:24Z</dcterms:modified>
</cp:coreProperties>
</file>